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8" r:id="rId2"/>
    <p:sldId id="265" r:id="rId3"/>
    <p:sldId id="312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57" r:id="rId18"/>
    <p:sldId id="276" r:id="rId19"/>
    <p:sldId id="259" r:id="rId20"/>
    <p:sldId id="277" r:id="rId21"/>
    <p:sldId id="261" r:id="rId22"/>
    <p:sldId id="278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75" r:id="rId32"/>
    <p:sldId id="321" r:id="rId33"/>
    <p:sldId id="262" r:id="rId3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64" autoAdjust="0"/>
  </p:normalViewPr>
  <p:slideViewPr>
    <p:cSldViewPr snapToGrid="0">
      <p:cViewPr varScale="1">
        <p:scale>
          <a:sx n="110" d="100"/>
          <a:sy n="110" d="100"/>
        </p:scale>
        <p:origin x="566" y="7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1211CE88-9EF7-44EC-A581-1D3B6B773B8D}" type="datetime1">
              <a:rPr lang="de-DE" sz="800" smtClean="0"/>
              <a:t>17.02.2022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FC3B4086-F213-45A3-8277-C49E3816FA24}" type="datetime1">
              <a:rPr lang="de-DE" smtClean="0"/>
              <a:t>17.02.2022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08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e352a5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e352a5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ae352a57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ae352a57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e352a5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e352a5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e352a5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e352a5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e352a5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e352a5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94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1.12.2020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  <p:sldLayoutId id="2147483716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1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6.mp4"/><Relationship Id="rId7" Type="http://schemas.openxmlformats.org/officeDocument/2006/relationships/image" Target="../media/image2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6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7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0.mp4"/><Relationship Id="rId7" Type="http://schemas.openxmlformats.org/officeDocument/2006/relationships/image" Target="../media/image25.pn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0.mp4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2.mp4"/><Relationship Id="rId7" Type="http://schemas.openxmlformats.org/officeDocument/2006/relationships/image" Target="../media/image27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2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8.mp4"/><Relationship Id="rId7" Type="http://schemas.openxmlformats.org/officeDocument/2006/relationships/image" Target="../media/image2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8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stanford/blob/main/model_description.md" TargetMode="External"/><Relationship Id="rId3" Type="http://schemas.openxmlformats.org/officeDocument/2006/relationships/hyperlink" Target="https://github.com/fluidflower/csiro/blob/main/model_description.md" TargetMode="External"/><Relationship Id="rId7" Type="http://schemas.openxmlformats.org/officeDocument/2006/relationships/hyperlink" Target="https://github.com/fluidflower/melbourne/blob/main/model_description.md" TargetMode="External"/><Relationship Id="rId2" Type="http://schemas.openxmlformats.org/officeDocument/2006/relationships/hyperlink" Target="https://github.com/fluidflower/austin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lanl/blob/main/model_description.md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github.com/fluidflower/imperial/blob/main/model_description.md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github.com/fluidflower/delft/blob/main/delft-DARTS/model_description.md" TargetMode="External"/><Relationship Id="rId9" Type="http://schemas.openxmlformats.org/officeDocument/2006/relationships/hyperlink" Target="https://github.com/fluidflower/stuttgart/blob/main/model_description.m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inplaner4.dfn.de/IzJYBq7IJhi4JTWI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12.png"/><Relationship Id="rId3" Type="http://schemas.microsoft.com/office/2007/relationships/media" Target="../media/media2.mp4"/><Relationship Id="rId21" Type="http://schemas.openxmlformats.org/officeDocument/2006/relationships/image" Target="../media/image7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10" Type="http://schemas.openxmlformats.org/officeDocument/2006/relationships/video" Target="../media/media5.mp4"/><Relationship Id="rId19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8.png"/><Relationship Id="rId27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3.mp4"/><Relationship Id="rId13" Type="http://schemas.microsoft.com/office/2007/relationships/media" Target="../media/media16.mp4"/><Relationship Id="rId18" Type="http://schemas.openxmlformats.org/officeDocument/2006/relationships/video" Target="../media/media18.mp4"/><Relationship Id="rId26" Type="http://schemas.openxmlformats.org/officeDocument/2006/relationships/image" Target="../media/image21.png"/><Relationship Id="rId3" Type="http://schemas.microsoft.com/office/2007/relationships/media" Target="../media/media11.mp4"/><Relationship Id="rId21" Type="http://schemas.openxmlformats.org/officeDocument/2006/relationships/image" Target="../media/image16.png"/><Relationship Id="rId7" Type="http://schemas.microsoft.com/office/2007/relationships/media" Target="../media/media13.mp4"/><Relationship Id="rId12" Type="http://schemas.openxmlformats.org/officeDocument/2006/relationships/video" Target="../media/media15.mp4"/><Relationship Id="rId17" Type="http://schemas.microsoft.com/office/2007/relationships/media" Target="../media/media18.mp4"/><Relationship Id="rId25" Type="http://schemas.openxmlformats.org/officeDocument/2006/relationships/image" Target="../media/image20.png"/><Relationship Id="rId2" Type="http://schemas.openxmlformats.org/officeDocument/2006/relationships/video" Target="../media/media10.mp4"/><Relationship Id="rId16" Type="http://schemas.openxmlformats.org/officeDocument/2006/relationships/video" Target="../media/media17.mp4"/><Relationship Id="rId20" Type="http://schemas.openxmlformats.org/officeDocument/2006/relationships/image" Target="../media/image15.png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microsoft.com/office/2007/relationships/media" Target="../media/media15.mp4"/><Relationship Id="rId24" Type="http://schemas.openxmlformats.org/officeDocument/2006/relationships/image" Target="../media/image19.png"/><Relationship Id="rId5" Type="http://schemas.microsoft.com/office/2007/relationships/media" Target="../media/media12.mp4"/><Relationship Id="rId15" Type="http://schemas.microsoft.com/office/2007/relationships/media" Target="../media/media17.mp4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video" Target="../media/media14.mp4"/><Relationship Id="rId19" Type="http://schemas.openxmlformats.org/officeDocument/2006/relationships/slideLayout" Target="../slideLayouts/slideLayout5.xml"/><Relationship Id="rId4" Type="http://schemas.openxmlformats.org/officeDocument/2006/relationships/video" Target="../media/media11.mp4"/><Relationship Id="rId9" Type="http://schemas.microsoft.com/office/2007/relationships/media" Target="../media/media14.mp4"/><Relationship Id="rId14" Type="http://schemas.openxmlformats.org/officeDocument/2006/relationships/video" Target="../media/media16.mp4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3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2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4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8ECEED-A93E-49E8-AE62-197E772E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93154"/>
            <a:ext cx="3811944" cy="4350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050" dirty="0"/>
              <a:t>Institute </a:t>
            </a:r>
            <a:r>
              <a:rPr lang="de-DE" sz="1050" dirty="0" err="1"/>
              <a:t>for</a:t>
            </a:r>
            <a:r>
              <a:rPr lang="de-DE" sz="1050" dirty="0"/>
              <a:t> Modelling </a:t>
            </a:r>
            <a:r>
              <a:rPr lang="de-DE" sz="1050" dirty="0" err="1"/>
              <a:t>Hydraulic</a:t>
            </a:r>
            <a:r>
              <a:rPr lang="de-DE" sz="1050" dirty="0"/>
              <a:t> and Environmental Systems</a:t>
            </a:r>
          </a:p>
          <a:p>
            <a:pPr>
              <a:spcBef>
                <a:spcPts val="0"/>
              </a:spcBef>
            </a:pPr>
            <a:r>
              <a:rPr lang="de-DE" sz="1050" dirty="0"/>
              <a:t>Department </a:t>
            </a:r>
            <a:r>
              <a:rPr lang="de-DE" sz="1050" dirty="0" err="1"/>
              <a:t>of</a:t>
            </a:r>
            <a:r>
              <a:rPr lang="de-DE" sz="1050" dirty="0"/>
              <a:t> </a:t>
            </a:r>
            <a:r>
              <a:rPr lang="de-DE" sz="1050" dirty="0" err="1"/>
              <a:t>Hydromechanics</a:t>
            </a:r>
            <a:r>
              <a:rPr lang="de-DE" sz="1050" dirty="0"/>
              <a:t> and Modelling </a:t>
            </a:r>
            <a:r>
              <a:rPr lang="de-DE" sz="1050" dirty="0" err="1"/>
              <a:t>of</a:t>
            </a:r>
            <a:r>
              <a:rPr lang="de-DE" sz="1050" dirty="0"/>
              <a:t> Hydrosystems</a:t>
            </a:r>
            <a:endParaRPr lang="de-DE" sz="1050" dirty="0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2E699-6223-4A83-938E-631D12D1F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FluidFlower</a:t>
            </a:r>
            <a:r>
              <a:rPr lang="de-DE" dirty="0">
                <a:cs typeface="Arial"/>
              </a:rPr>
              <a:t> Benchmark:</a:t>
            </a:r>
          </a:p>
          <a:p>
            <a:r>
              <a:rPr lang="de-DE" dirty="0" err="1">
                <a:cs typeface="Arial"/>
              </a:rPr>
              <a:t>Participants</a:t>
            </a:r>
            <a:r>
              <a:rPr lang="de-DE" dirty="0">
                <a:cs typeface="Arial"/>
              </a:rPr>
              <a:t> Update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6CC04-83F5-4D6C-99FC-A67683A9C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  <a:p>
            <a:r>
              <a:rPr lang="de-DE" dirty="0"/>
              <a:t>16.02.2022</a:t>
            </a:r>
            <a:endParaRPr lang="de-DE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AAC6E45-0AF8-4DD0-AC7A-430A7CE9D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2451" r="22451"/>
          <a:stretch/>
        </p:blipFill>
        <p:spPr/>
      </p:pic>
    </p:spTree>
    <p:extLst>
      <p:ext uri="{BB962C8B-B14F-4D97-AF65-F5344CB8AC3E}">
        <p14:creationId xmlns:p14="http://schemas.microsoft.com/office/powerpoint/2010/main" val="327293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Imperial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pic>
        <p:nvPicPr>
          <p:cNvPr id="4" name="imperial_saturation">
            <a:hlinkClick r:id="" action="ppaction://media"/>
            <a:extLst>
              <a:ext uri="{FF2B5EF4-FFF2-40B4-BE49-F238E27FC236}">
                <a16:creationId xmlns:a16="http://schemas.microsoft.com/office/drawing/2014/main" id="{EF6788C6-E54B-4BFD-846B-A553A1E84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imperial_concentration">
            <a:hlinkClick r:id="" action="ppaction://media"/>
            <a:extLst>
              <a:ext uri="{FF2B5EF4-FFF2-40B4-BE49-F238E27FC236}">
                <a16:creationId xmlns:a16="http://schemas.microsoft.com/office/drawing/2014/main" id="{0CD54040-EDA7-4DBD-B9D3-142A144D77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LANL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pic>
        <p:nvPicPr>
          <p:cNvPr id="4" name="lanl_saturation">
            <a:hlinkClick r:id="" action="ppaction://media"/>
            <a:extLst>
              <a:ext uri="{FF2B5EF4-FFF2-40B4-BE49-F238E27FC236}">
                <a16:creationId xmlns:a16="http://schemas.microsoft.com/office/drawing/2014/main" id="{E1A17D72-64D6-40E3-ADB6-071826FEF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lanl_concentration">
            <a:hlinkClick r:id="" action="ppaction://media"/>
            <a:extLst>
              <a:ext uri="{FF2B5EF4-FFF2-40B4-BE49-F238E27FC236}">
                <a16:creationId xmlns:a16="http://schemas.microsoft.com/office/drawing/2014/main" id="{A719C8C6-D22F-4A2D-85BE-9675960713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Melbourne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pic>
        <p:nvPicPr>
          <p:cNvPr id="4" name="melbourne_saturation">
            <a:hlinkClick r:id="" action="ppaction://media"/>
            <a:extLst>
              <a:ext uri="{FF2B5EF4-FFF2-40B4-BE49-F238E27FC236}">
                <a16:creationId xmlns:a16="http://schemas.microsoft.com/office/drawing/2014/main" id="{B7DBB893-DF62-49A1-A42D-9F49FFFF4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melbourne_concentration">
            <a:hlinkClick r:id="" action="ppaction://media"/>
            <a:extLst>
              <a:ext uri="{FF2B5EF4-FFF2-40B4-BE49-F238E27FC236}">
                <a16:creationId xmlns:a16="http://schemas.microsoft.com/office/drawing/2014/main" id="{94363E8F-8A97-4D02-830E-5A0FCFADE2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Stanford Low Dissolution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pic>
        <p:nvPicPr>
          <p:cNvPr id="4" name="stanford_dissol_low_saturation">
            <a:hlinkClick r:id="" action="ppaction://media"/>
            <a:extLst>
              <a:ext uri="{FF2B5EF4-FFF2-40B4-BE49-F238E27FC236}">
                <a16:creationId xmlns:a16="http://schemas.microsoft.com/office/drawing/2014/main" id="{8D02E8DF-7E2D-4C34-A36F-C59B0250C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stanford_dissol_low_concentration">
            <a:hlinkClick r:id="" action="ppaction://media"/>
            <a:extLst>
              <a:ext uri="{FF2B5EF4-FFF2-40B4-BE49-F238E27FC236}">
                <a16:creationId xmlns:a16="http://schemas.microsoft.com/office/drawing/2014/main" id="{AE7C8840-8B1B-4A59-AF99-7D23A6E514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Stanford High Dissolution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pic>
        <p:nvPicPr>
          <p:cNvPr id="4" name="stanford_dissol_high_saturation">
            <a:hlinkClick r:id="" action="ppaction://media"/>
            <a:extLst>
              <a:ext uri="{FF2B5EF4-FFF2-40B4-BE49-F238E27FC236}">
                <a16:creationId xmlns:a16="http://schemas.microsoft.com/office/drawing/2014/main" id="{56FAC954-7738-4EDB-8254-583D2B638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stanford_dissol_high_concentration">
            <a:hlinkClick r:id="" action="ppaction://media"/>
            <a:extLst>
              <a:ext uri="{FF2B5EF4-FFF2-40B4-BE49-F238E27FC236}">
                <a16:creationId xmlns:a16="http://schemas.microsoft.com/office/drawing/2014/main" id="{0AF132E4-E13C-472C-A313-58AB9AD3EB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Standford</a:t>
            </a:r>
            <a:r>
              <a:rPr lang="en-US" dirty="0"/>
              <a:t> Only pc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pic>
        <p:nvPicPr>
          <p:cNvPr id="4" name="stanford_pconly_saturation">
            <a:hlinkClick r:id="" action="ppaction://media"/>
            <a:extLst>
              <a:ext uri="{FF2B5EF4-FFF2-40B4-BE49-F238E27FC236}">
                <a16:creationId xmlns:a16="http://schemas.microsoft.com/office/drawing/2014/main" id="{20FBC74F-F905-4547-AD7C-F7945F74C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stanford_pconly_concentration">
            <a:hlinkClick r:id="" action="ppaction://media"/>
            <a:extLst>
              <a:ext uri="{FF2B5EF4-FFF2-40B4-BE49-F238E27FC236}">
                <a16:creationId xmlns:a16="http://schemas.microsoft.com/office/drawing/2014/main" id="{0C2F4298-27F6-46EC-886B-9C19BD068C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Stuttgart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pic>
        <p:nvPicPr>
          <p:cNvPr id="4" name="stuttgart_saturation">
            <a:hlinkClick r:id="" action="ppaction://media"/>
            <a:extLst>
              <a:ext uri="{FF2B5EF4-FFF2-40B4-BE49-F238E27FC236}">
                <a16:creationId xmlns:a16="http://schemas.microsoft.com/office/drawing/2014/main" id="{7FC414F3-D1F7-4CE4-A521-25A60B9DB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stuttgart_concentration">
            <a:hlinkClick r:id="" action="ppaction://media"/>
            <a:extLst>
              <a:ext uri="{FF2B5EF4-FFF2-40B4-BE49-F238E27FC236}">
                <a16:creationId xmlns:a16="http://schemas.microsoft.com/office/drawing/2014/main" id="{76ABBC85-C153-45AD-9775-E1BAAE38D5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84601"/>
            <a:ext cx="8839199" cy="332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Values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84601"/>
            <a:ext cx="8839199" cy="332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Time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1" y="1184602"/>
            <a:ext cx="8839197" cy="332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Dense</a:t>
            </a:r>
            <a:r>
              <a:rPr lang="de-DE" b="0" dirty="0">
                <a:cs typeface="Arial"/>
              </a:rPr>
              <a:t> Data Time Series</a:t>
            </a:r>
            <a:endParaRPr lang="en-US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1" dirty="0">
                <a:ea typeface="+mn-lt"/>
                <a:cs typeface="+mn-lt"/>
              </a:rPr>
              <a:t>All measurables</a:t>
            </a:r>
            <a:r>
              <a:rPr lang="en-US" dirty="0">
                <a:ea typeface="+mn-lt"/>
                <a:cs typeface="+mn-lt"/>
              </a:rPr>
              <a:t> identified in section 2.7 shall be reported at </a:t>
            </a:r>
            <a:r>
              <a:rPr lang="en-US" i="1" dirty="0">
                <a:ea typeface="+mn-lt"/>
                <a:cs typeface="+mn-lt"/>
              </a:rPr>
              <a:t>10-minute intervals</a:t>
            </a:r>
            <a:r>
              <a:rPr lang="en-US" dirty="0">
                <a:ea typeface="+mn-lt"/>
                <a:cs typeface="+mn-lt"/>
              </a:rPr>
              <a:t> starting at the initial injection and lasting </a:t>
            </a:r>
            <a:r>
              <a:rPr lang="en-US" i="1" dirty="0">
                <a:ea typeface="+mn-lt"/>
                <a:cs typeface="+mn-lt"/>
              </a:rPr>
              <a:t>120 hours</a:t>
            </a:r>
            <a:r>
              <a:rPr lang="en-US" dirty="0">
                <a:ea typeface="+mn-lt"/>
                <a:cs typeface="+mn-lt"/>
              </a:rPr>
              <a:t>. The data is expected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time_series.csv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/>
                <a:ea typeface="+mn-lt"/>
                <a:cs typeface="+mn-lt"/>
              </a:rPr>
              <a:t># t, p_1, …, </a:t>
            </a:r>
            <a:r>
              <a:rPr lang="en-US" b="1" dirty="0">
                <a:solidFill>
                  <a:srgbClr val="FF0000"/>
                </a:solidFill>
                <a:latin typeface="Courier New"/>
                <a:ea typeface="+mn-lt"/>
                <a:cs typeface="+mn-lt"/>
              </a:rPr>
              <a:t>totalCO2Mass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0.000e+00,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6.000e+02,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...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according to the measurables defined in section 2.7.</a:t>
            </a:r>
            <a:endParaRPr lang="en-US" dirty="0">
              <a:cs typeface="Arial"/>
            </a:endParaRPr>
          </a:p>
          <a:p>
            <a:pPr marL="170815" indent="-170815">
              <a:lnSpc>
                <a:spcPct val="100000"/>
              </a:lnSpc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12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A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21660" y="617812"/>
            <a:ext cx="6700681" cy="43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B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21660" y="617812"/>
            <a:ext cx="6700681" cy="43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C</a:t>
            </a:r>
            <a:endParaRPr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07472"/>
            <a:ext cx="7111999" cy="404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98072"/>
              </p:ext>
            </p:extLst>
          </p:nvPr>
        </p:nvGraphicFramePr>
        <p:xfrm>
          <a:off x="242426" y="678287"/>
          <a:ext cx="8728389" cy="428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821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2074659091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969821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Austin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Delft-DARTS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Melbourne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Pseudo Black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pc, </a:t>
                      </a:r>
                      <a:r>
                        <a:rPr lang="en-US" sz="1200" b="1" dirty="0" err="1"/>
                        <a:t>relperm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 pc,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linear + quad. </a:t>
                      </a:r>
                      <a:r>
                        <a:rPr lang="en-US" sz="1000" dirty="0" err="1"/>
                        <a:t>relperm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Spycher</a:t>
                      </a:r>
                      <a:r>
                        <a:rPr lang="en-US" sz="1000" dirty="0"/>
                        <a:t> fugacity-based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constant K-values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Weiss, </a:t>
                      </a:r>
                      <a:r>
                        <a:rPr lang="en-US" sz="1000" dirty="0" err="1"/>
                        <a:t>Sandve</a:t>
                      </a:r>
                      <a:r>
                        <a:rPr lang="en-US" sz="1000" dirty="0"/>
                        <a:t> et al., </a:t>
                      </a:r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 &amp;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Duan</a:t>
                      </a:r>
                      <a:r>
                        <a:rPr lang="en-US" sz="800" dirty="0"/>
                        <a:t> &amp; Sun,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,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 &amp; Ennis-King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 + Garcia,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(1002 + x_CO2 * 320) * (1 + 1e-6 * (p - 1)),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2 * (1 + 1e-4 * (p - 1))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Phillips et al.,</a:t>
                      </a:r>
                      <a:br>
                        <a:rPr lang="en-US" sz="1000" dirty="0"/>
                      </a:br>
                      <a:r>
                        <a:rPr lang="en-US" sz="1000" dirty="0" err="1"/>
                        <a:t>Fenghour</a:t>
                      </a:r>
                      <a:r>
                        <a:rPr lang="en-US" sz="1000" dirty="0"/>
                        <a:t> &amp; </a:t>
                      </a:r>
                      <a:r>
                        <a:rPr lang="en-US" sz="1000" dirty="0" err="1"/>
                        <a:t>Wakeham</a:t>
                      </a:r>
                      <a:r>
                        <a:rPr lang="en-US" sz="1000" dirty="0"/>
                        <a:t>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FC, FI, vel.-enhanced MFEM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FC, FI, cell-centered FV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FC, FI, double CV 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FC, FI, cell-centered FV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GMRES-AMG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Newton-LS, GMRES-ASM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Newton-Chop, 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Anderson, GMRES-HYPRE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Newton, FGMRES-CPR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Direct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Newton-LS, direct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876B81FE-AAF0-4266-BDE5-0B02358648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7144" y="2983489"/>
            <a:ext cx="890155" cy="1430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FB6564-1DEC-46BA-A613-0AEC6B4CAF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5762" y="3267902"/>
            <a:ext cx="7524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Permeability [m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27700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4.82e-10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9.45e-09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1.10e-09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1.34e-09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5.60e-10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4.88e-10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1.00e-09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2.55e-10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4.20e-09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8.50e-10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1.08e-09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1.48e-09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2.58e-10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9.00e-10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6.99e-10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1.98e-09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7-08e-10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6.78e-10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8.59e-10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7.08e-10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7.08e-10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4.18e-10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1.10e-09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4.24e-10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3.10e-10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5.46e-10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4.24e-10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4.24e-10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2.89e-10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4.67e-10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2.39e-10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1.44e-10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4.39e-10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2.93e-10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2.93e-10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3.85e-11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4.34e-11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3.90e-11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2.62e-11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3.85e-11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3.90e-12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3.90e-11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1.00e-18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0.00e-00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1.00e-15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67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Porosity [-]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76457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310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</a:t>
            </a:r>
            <a:r>
              <a:rPr lang="en-US" dirty="0" err="1"/>
              <a:t>S_lr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20899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660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</a:t>
            </a:r>
            <a:r>
              <a:rPr lang="en-US" dirty="0" err="1"/>
              <a:t>S_gr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00367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2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</a:t>
            </a:r>
            <a:r>
              <a:rPr lang="en-US" dirty="0" err="1"/>
              <a:t>pEntry</a:t>
            </a:r>
            <a:r>
              <a:rPr lang="en-US" dirty="0"/>
              <a:t> [N/m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219790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</a:t>
                      </a:r>
                      <a:r>
                        <a:rPr lang="en-US" sz="1200" dirty="0" err="1"/>
                        <a:t>Meas-urements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1471.5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1471.5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1471.5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1471.5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5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</a:t>
            </a:r>
            <a:r>
              <a:rPr lang="en-US" dirty="0" err="1"/>
              <a:t>kr_l</a:t>
            </a:r>
            <a:r>
              <a:rPr lang="en-US" dirty="0"/>
              <a:t>, end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380890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1.00</a:t>
                      </a:r>
                    </a:p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81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Time Series: Total CO2 Mass</a:t>
            </a:r>
            <a:endParaRPr dirty="0"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43" y="895403"/>
            <a:ext cx="7363114" cy="4083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078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5588"/>
            <a:ext cx="8520600" cy="572700"/>
          </a:xfrm>
        </p:spPr>
        <p:txBody>
          <a:bodyPr/>
          <a:lstStyle/>
          <a:p>
            <a:r>
              <a:rPr lang="en-US" dirty="0"/>
              <a:t>Spatial Parameters: </a:t>
            </a:r>
            <a:r>
              <a:rPr lang="en-US" dirty="0" err="1"/>
              <a:t>kr_g</a:t>
            </a:r>
            <a:r>
              <a:rPr lang="en-US" dirty="0"/>
              <a:t>, 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06086"/>
              </p:ext>
            </p:extLst>
          </p:nvPr>
        </p:nvGraphicFramePr>
        <p:xfrm>
          <a:off x="242426" y="678287"/>
          <a:ext cx="8444376" cy="435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47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21773369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90682525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55547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501652">
                <a:tc>
                  <a:txBody>
                    <a:bodyPr/>
                    <a:lstStyle/>
                    <a:p>
                      <a:r>
                        <a:rPr lang="en-US" sz="1200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New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Meas-urements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CSIRO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Delft-DARTS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Stuttgart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ESF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51139">
                <a:tc>
                  <a:txBody>
                    <a:bodyPr/>
                    <a:lstStyle/>
                    <a:p>
                      <a:r>
                        <a:rPr lang="en-US" sz="1400" b="1" dirty="0"/>
                        <a:t>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73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969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What‘s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next</a:t>
            </a:r>
            <a:r>
              <a:rPr lang="de-DE" dirty="0">
                <a:cs typeface="Arial"/>
              </a:rPr>
              <a:t>? 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751642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Poll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final </a:t>
            </a:r>
            <a:r>
              <a:rPr lang="de-DE" dirty="0" err="1">
                <a:cs typeface="Arial"/>
              </a:rPr>
              <a:t>workshop</a:t>
            </a:r>
            <a:r>
              <a:rPr lang="de-DE" dirty="0">
                <a:cs typeface="Arial"/>
              </a:rPr>
              <a:t>: </a:t>
            </a:r>
            <a:r>
              <a:rPr lang="de-DE" dirty="0">
                <a:cs typeface="Arial"/>
                <a:hlinkClick r:id="rId2"/>
              </a:rPr>
              <a:t>https://terminplaner4.dfn.de/IzJYBq7IJhi4JTWI</a:t>
            </a:r>
            <a:endParaRPr lang="de-DE" dirty="0"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Double-check: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Total CO2 </a:t>
            </a:r>
            <a:r>
              <a:rPr lang="de-DE" dirty="0" err="1">
                <a:cs typeface="Arial"/>
              </a:rPr>
              <a:t>mass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Concentration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values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particularly</a:t>
            </a:r>
            <a:r>
              <a:rPr lang="de-DE" dirty="0">
                <a:cs typeface="Arial"/>
              </a:rPr>
              <a:t> Austin and Stanford)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Numbers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report: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Temperature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Dissolution </a:t>
            </a:r>
            <a:r>
              <a:rPr lang="de-DE" dirty="0" err="1">
                <a:cs typeface="Arial"/>
              </a:rPr>
              <a:t>limit</a:t>
            </a:r>
            <a:r>
              <a:rPr lang="de-DE" dirty="0">
                <a:cs typeface="Arial"/>
              </a:rPr>
              <a:t> at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tank </a:t>
            </a:r>
            <a:r>
              <a:rPr lang="de-DE" dirty="0" err="1">
                <a:cs typeface="Arial"/>
              </a:rPr>
              <a:t>bottom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Total </a:t>
            </a:r>
            <a:r>
              <a:rPr lang="de-DE" dirty="0" err="1">
                <a:cs typeface="Arial"/>
              </a:rPr>
              <a:t>volume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domain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Solver </a:t>
            </a:r>
            <a:r>
              <a:rPr lang="de-DE" dirty="0" err="1">
                <a:cs typeface="Arial"/>
              </a:rPr>
              <a:t>performance</a:t>
            </a:r>
            <a:r>
              <a:rPr lang="de-DE" dirty="0">
                <a:cs typeface="Arial"/>
              </a:rPr>
              <a:t> (time </a:t>
            </a:r>
            <a:r>
              <a:rPr lang="de-DE" dirty="0" err="1">
                <a:cs typeface="Arial"/>
              </a:rPr>
              <a:t>step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sizes</a:t>
            </a:r>
            <a:r>
              <a:rPr lang="de-DE" dirty="0">
                <a:cs typeface="Arial"/>
              </a:rPr>
              <a:t>, #</a:t>
            </a:r>
            <a:r>
              <a:rPr lang="de-DE" dirty="0" err="1">
                <a:cs typeface="Arial"/>
              </a:rPr>
              <a:t>iterations</a:t>
            </a:r>
            <a:r>
              <a:rPr lang="de-DE" dirty="0">
                <a:cs typeface="Arial"/>
              </a:rPr>
              <a:t>/time </a:t>
            </a:r>
            <a:r>
              <a:rPr lang="de-DE" dirty="0" err="1">
                <a:cs typeface="Arial"/>
              </a:rPr>
              <a:t>step</a:t>
            </a:r>
            <a:r>
              <a:rPr lang="de-DE" dirty="0">
                <a:cs typeface="Arial"/>
              </a:rPr>
              <a:t>, …)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Mesh </a:t>
            </a:r>
            <a:r>
              <a:rPr lang="de-DE" dirty="0" err="1">
                <a:cs typeface="Arial"/>
              </a:rPr>
              <a:t>size</a:t>
            </a:r>
            <a:r>
              <a:rPr lang="de-DE" dirty="0">
                <a:cs typeface="Arial"/>
              </a:rPr>
              <a:t>, #</a:t>
            </a:r>
            <a:r>
              <a:rPr lang="de-DE" dirty="0" err="1">
                <a:cs typeface="Arial"/>
              </a:rPr>
              <a:t>dofs</a:t>
            </a:r>
            <a:endParaRPr lang="de-DE" dirty="0"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Tracer </a:t>
            </a:r>
            <a:r>
              <a:rPr lang="de-DE" dirty="0" err="1">
                <a:cs typeface="Arial"/>
              </a:rPr>
              <a:t>tests</a:t>
            </a:r>
            <a:r>
              <a:rPr lang="de-DE" dirty="0">
                <a:cs typeface="Arial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Spatial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maps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tracer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concentration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Better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match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with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assuming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anisotropy</a:t>
            </a:r>
            <a:r>
              <a:rPr lang="de-DE" dirty="0">
                <a:cs typeface="Arial"/>
              </a:rPr>
              <a:t>?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76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What‘s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next</a:t>
            </a:r>
            <a:r>
              <a:rPr lang="de-DE" dirty="0">
                <a:cs typeface="Arial"/>
              </a:rPr>
              <a:t>? II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751642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Questions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experimenters</a:t>
            </a:r>
            <a:r>
              <a:rPr lang="de-DE" dirty="0">
                <a:cs typeface="Arial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CO2 </a:t>
            </a:r>
            <a:r>
              <a:rPr lang="de-DE" dirty="0" err="1">
                <a:cs typeface="Arial"/>
              </a:rPr>
              <a:t>relperms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seem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unrealistically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low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ambient </a:t>
            </a:r>
            <a:r>
              <a:rPr lang="de-DE" dirty="0" err="1">
                <a:cs typeface="Arial"/>
              </a:rPr>
              <a:t>conditions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capillary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pressure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curves</a:t>
            </a:r>
            <a:endParaRPr lang="de-DE" dirty="0">
              <a:cs typeface="Arial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Actual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viscosity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water</a:t>
            </a:r>
            <a:r>
              <a:rPr lang="de-DE" dirty="0">
                <a:cs typeface="Arial"/>
              </a:rPr>
              <a:t> in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tank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 err="1">
                <a:cs typeface="Arial"/>
              </a:rPr>
              <a:t>density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solution</a:t>
            </a:r>
            <a:r>
              <a:rPr lang="de-DE" dirty="0">
                <a:cs typeface="Arial"/>
              </a:rPr>
              <a:t> at maximum CO2 </a:t>
            </a:r>
            <a:r>
              <a:rPr lang="de-DE" dirty="0" err="1">
                <a:cs typeface="Arial"/>
              </a:rPr>
              <a:t>dissolved</a:t>
            </a:r>
            <a:endParaRPr lang="de-DE" dirty="0"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de-DE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2917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3BA873-C469-4420-AF3B-8160552EB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83201"/>
            <a:ext cx="4061756" cy="435081"/>
          </a:xfrm>
        </p:spPr>
        <p:txBody>
          <a:bodyPr/>
          <a:lstStyle/>
          <a:p>
            <a:r>
              <a:rPr lang="de-DE" dirty="0"/>
              <a:t>Institut für Wasser- und Umweltsystemmodellierung</a:t>
            </a:r>
            <a:br>
              <a:rPr lang="de-DE" dirty="0"/>
            </a:br>
            <a:r>
              <a:rPr lang="de-DE" dirty="0"/>
              <a:t>Lehrstuhl für Hydromechanik und Hydrosystemmodellierung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05A41D9F-D0B5-4F50-861C-01DF96C78B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00" b="100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39875C-9106-4DE0-874B-A8487FC54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DB388B-F5E2-42C3-829B-D04B35E706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bernd@iws.uni-stuttgart.de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Telefon +49 (0) 711 685-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9B1D7-F883-47A9-8C3C-C9F1569BC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69162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E4A891-16A9-4007-A598-387D9CA41A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iws.uni-stuttgart.de/lh2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84C751F-75D8-44A6-B188-7EF920AC13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IWS-LH2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A57157-D6E4-47B2-AA92-19A053C2E2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Pfaffenwaldring 61, 70569 Stuttgart</a:t>
            </a:r>
          </a:p>
        </p:txBody>
      </p:sp>
    </p:spTree>
    <p:extLst>
      <p:ext uri="{BB962C8B-B14F-4D97-AF65-F5344CB8AC3E}">
        <p14:creationId xmlns:p14="http://schemas.microsoft.com/office/powerpoint/2010/main" val="110286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tanford_dissol_low_saturation">
            <a:hlinkClick r:id="" action="ppaction://media"/>
            <a:extLst>
              <a:ext uri="{FF2B5EF4-FFF2-40B4-BE49-F238E27FC236}">
                <a16:creationId xmlns:a16="http://schemas.microsoft.com/office/drawing/2014/main" id="{64290B87-DD1B-4257-9007-ABDD4D35E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960873" y="3649779"/>
            <a:ext cx="3438000" cy="1375200"/>
          </a:xfrm>
          <a:prstGeom prst="rect">
            <a:avLst/>
          </a:prstGeom>
        </p:spPr>
      </p:pic>
      <p:pic>
        <p:nvPicPr>
          <p:cNvPr id="12" name="imperial_saturation">
            <a:hlinkClick r:id="" action="ppaction://media"/>
            <a:extLst>
              <a:ext uri="{FF2B5EF4-FFF2-40B4-BE49-F238E27FC236}">
                <a16:creationId xmlns:a16="http://schemas.microsoft.com/office/drawing/2014/main" id="{709E7E0E-39F3-43B0-9579-3845D915B4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60873" y="2268686"/>
            <a:ext cx="3438000" cy="1375200"/>
          </a:xfrm>
          <a:prstGeom prst="rect">
            <a:avLst/>
          </a:prstGeom>
        </p:spPr>
      </p:pic>
      <p:pic>
        <p:nvPicPr>
          <p:cNvPr id="9" name="csiro_saturation">
            <a:hlinkClick r:id="" action="ppaction://media"/>
            <a:extLst>
              <a:ext uri="{FF2B5EF4-FFF2-40B4-BE49-F238E27FC236}">
                <a16:creationId xmlns:a16="http://schemas.microsoft.com/office/drawing/2014/main" id="{F15C7088-1C16-4074-B5B2-45B78EDDBB6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62946" y="923268"/>
            <a:ext cx="3438000" cy="1375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09A6AA-BF09-49F5-BCB8-B8D8F3D8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16BF6F-8BA2-4C83-8ED5-BE2709918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Saturation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F4FA01-E3B8-43BD-BD8A-19170335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9CCB26-F14B-41AC-A289-2D6B515B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FE3B8-F947-4BF5-B0EF-7917B3C3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pic>
        <p:nvPicPr>
          <p:cNvPr id="8" name="austin_saturation">
            <a:hlinkClick r:id="" action="ppaction://media"/>
            <a:extLst>
              <a:ext uri="{FF2B5EF4-FFF2-40B4-BE49-F238E27FC236}">
                <a16:creationId xmlns:a16="http://schemas.microsoft.com/office/drawing/2014/main" id="{C7191641-685B-4418-BA61-EB7E2AEB0A8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173181" y="929990"/>
            <a:ext cx="3435927" cy="1374371"/>
          </a:xfrm>
          <a:prstGeom prst="rect">
            <a:avLst/>
          </a:prstGeom>
        </p:spPr>
      </p:pic>
      <p:pic>
        <p:nvPicPr>
          <p:cNvPr id="10" name="delft-darsim_saturation">
            <a:hlinkClick r:id="" action="ppaction://media"/>
            <a:extLst>
              <a:ext uri="{FF2B5EF4-FFF2-40B4-BE49-F238E27FC236}">
                <a16:creationId xmlns:a16="http://schemas.microsoft.com/office/drawing/2014/main" id="{3E43CC46-0B84-42C5-BDCC-5058125BE4B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933607" y="923268"/>
            <a:ext cx="3438000" cy="1375200"/>
          </a:xfrm>
          <a:prstGeom prst="rect">
            <a:avLst/>
          </a:prstGeom>
        </p:spPr>
      </p:pic>
      <p:pic>
        <p:nvPicPr>
          <p:cNvPr id="11" name="delft-darts_saturation">
            <a:hlinkClick r:id="" action="ppaction://media"/>
            <a:extLst>
              <a:ext uri="{FF2B5EF4-FFF2-40B4-BE49-F238E27FC236}">
                <a16:creationId xmlns:a16="http://schemas.microsoft.com/office/drawing/2014/main" id="{F3E935B7-936F-4CFE-861F-1B67C06F6EB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-173181" y="2275408"/>
            <a:ext cx="3438000" cy="1375200"/>
          </a:xfrm>
          <a:prstGeom prst="rect">
            <a:avLst/>
          </a:prstGeom>
        </p:spPr>
      </p:pic>
      <p:pic>
        <p:nvPicPr>
          <p:cNvPr id="13" name="lanl_saturation">
            <a:hlinkClick r:id="" action="ppaction://media"/>
            <a:extLst>
              <a:ext uri="{FF2B5EF4-FFF2-40B4-BE49-F238E27FC236}">
                <a16:creationId xmlns:a16="http://schemas.microsoft.com/office/drawing/2014/main" id="{16D66C5E-3888-4152-AB15-12E66210B7F4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33607" y="2277266"/>
            <a:ext cx="3438000" cy="1375200"/>
          </a:xfrm>
          <a:prstGeom prst="rect">
            <a:avLst/>
          </a:prstGeom>
        </p:spPr>
      </p:pic>
      <p:pic>
        <p:nvPicPr>
          <p:cNvPr id="14" name="melbourne_saturation">
            <a:hlinkClick r:id="" action="ppaction://media"/>
            <a:extLst>
              <a:ext uri="{FF2B5EF4-FFF2-40B4-BE49-F238E27FC236}">
                <a16:creationId xmlns:a16="http://schemas.microsoft.com/office/drawing/2014/main" id="{FF0904B7-3544-454A-9B05-51F46EAA38C4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-175254" y="3643886"/>
            <a:ext cx="3438000" cy="1375200"/>
          </a:xfrm>
          <a:prstGeom prst="rect">
            <a:avLst/>
          </a:prstGeom>
        </p:spPr>
      </p:pic>
      <p:pic>
        <p:nvPicPr>
          <p:cNvPr id="16" name="stuttgart_saturation">
            <a:hlinkClick r:id="" action="ppaction://media"/>
            <a:extLst>
              <a:ext uri="{FF2B5EF4-FFF2-40B4-BE49-F238E27FC236}">
                <a16:creationId xmlns:a16="http://schemas.microsoft.com/office/drawing/2014/main" id="{2F8A660A-486D-434F-8D61-275F7B0465D4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933607" y="3643886"/>
            <a:ext cx="3438000" cy="1375200"/>
          </a:xfrm>
          <a:prstGeom prst="rect">
            <a:avLst/>
          </a:prstGeom>
        </p:spPr>
      </p:pic>
      <p:pic>
        <p:nvPicPr>
          <p:cNvPr id="17" name="csiro_saturation">
            <a:hlinkClick r:id="" action="ppaction://media"/>
            <a:extLst>
              <a:ext uri="{FF2B5EF4-FFF2-40B4-BE49-F238E27FC236}">
                <a16:creationId xmlns:a16="http://schemas.microsoft.com/office/drawing/2014/main" id="{A0096528-0AFA-4184-932B-9DE7E843CE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60873" y="923268"/>
            <a:ext cx="3438000" cy="1375200"/>
          </a:xfrm>
          <a:prstGeom prst="rect">
            <a:avLst/>
          </a:prstGeom>
        </p:spPr>
      </p:pic>
      <p:pic>
        <p:nvPicPr>
          <p:cNvPr id="18" name="austin_saturation">
            <a:hlinkClick r:id="" action="ppaction://media"/>
            <a:extLst>
              <a:ext uri="{FF2B5EF4-FFF2-40B4-BE49-F238E27FC236}">
                <a16:creationId xmlns:a16="http://schemas.microsoft.com/office/drawing/2014/main" id="{FB0FCB73-36FD-42EF-A74B-DF5450C46B3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175254" y="929990"/>
            <a:ext cx="3435927" cy="13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5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5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tanford_dissol_low_concentration">
            <a:hlinkClick r:id="" action="ppaction://media"/>
            <a:extLst>
              <a:ext uri="{FF2B5EF4-FFF2-40B4-BE49-F238E27FC236}">
                <a16:creationId xmlns:a16="http://schemas.microsoft.com/office/drawing/2014/main" id="{35E27427-A874-41E8-8314-E87FB6F10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958056" y="3624111"/>
            <a:ext cx="3438000" cy="1375200"/>
          </a:xfrm>
          <a:prstGeom prst="rect">
            <a:avLst/>
          </a:prstGeom>
        </p:spPr>
      </p:pic>
      <p:pic>
        <p:nvPicPr>
          <p:cNvPr id="12" name="imperial_concentration">
            <a:hlinkClick r:id="" action="ppaction://media"/>
            <a:extLst>
              <a:ext uri="{FF2B5EF4-FFF2-40B4-BE49-F238E27FC236}">
                <a16:creationId xmlns:a16="http://schemas.microsoft.com/office/drawing/2014/main" id="{97F6155E-2913-44EF-A884-3280131FB3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58056" y="2265553"/>
            <a:ext cx="3438000" cy="1375200"/>
          </a:xfrm>
          <a:prstGeom prst="rect">
            <a:avLst/>
          </a:prstGeom>
        </p:spPr>
      </p:pic>
      <p:pic>
        <p:nvPicPr>
          <p:cNvPr id="9" name="csiro_concentration">
            <a:hlinkClick r:id="" action="ppaction://media"/>
            <a:extLst>
              <a:ext uri="{FF2B5EF4-FFF2-40B4-BE49-F238E27FC236}">
                <a16:creationId xmlns:a16="http://schemas.microsoft.com/office/drawing/2014/main" id="{2C104B1F-ADEF-45E7-B9C7-910C07B5BEA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958056" y="890353"/>
            <a:ext cx="3438000" cy="1375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C329B9-7E06-4882-A4D1-A6D24F71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B33905-538E-4EB1-A20C-2B289EAF8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Concentration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7FDB8B-6C9B-44B1-910F-ABF0DD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4FFA92-3FC3-4C47-A972-D0834212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6213DA-499A-465A-A115-6F572B5C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pic>
        <p:nvPicPr>
          <p:cNvPr id="8" name="austin_concentration">
            <a:hlinkClick r:id="" action="ppaction://media"/>
            <a:extLst>
              <a:ext uri="{FF2B5EF4-FFF2-40B4-BE49-F238E27FC236}">
                <a16:creationId xmlns:a16="http://schemas.microsoft.com/office/drawing/2014/main" id="{83186BFF-6B16-47DA-98BC-445C8714F72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182380" y="890353"/>
            <a:ext cx="3438000" cy="1375200"/>
          </a:xfrm>
          <a:prstGeom prst="rect">
            <a:avLst/>
          </a:prstGeom>
        </p:spPr>
      </p:pic>
      <p:pic>
        <p:nvPicPr>
          <p:cNvPr id="10" name="delft-darsim_concentration">
            <a:hlinkClick r:id="" action="ppaction://media"/>
            <a:extLst>
              <a:ext uri="{FF2B5EF4-FFF2-40B4-BE49-F238E27FC236}">
                <a16:creationId xmlns:a16="http://schemas.microsoft.com/office/drawing/2014/main" id="{3B8C48E4-E492-4721-8A94-52F2D83B0A7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926112" y="890353"/>
            <a:ext cx="3438000" cy="1375200"/>
          </a:xfrm>
          <a:prstGeom prst="rect">
            <a:avLst/>
          </a:prstGeom>
        </p:spPr>
      </p:pic>
      <p:pic>
        <p:nvPicPr>
          <p:cNvPr id="11" name="delft-darts_concentration">
            <a:hlinkClick r:id="" action="ppaction://media"/>
            <a:extLst>
              <a:ext uri="{FF2B5EF4-FFF2-40B4-BE49-F238E27FC236}">
                <a16:creationId xmlns:a16="http://schemas.microsoft.com/office/drawing/2014/main" id="{722DE580-4E54-462C-B74D-9488F86D5A4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-182380" y="2265553"/>
            <a:ext cx="3438000" cy="1375200"/>
          </a:xfrm>
          <a:prstGeom prst="rect">
            <a:avLst/>
          </a:prstGeom>
        </p:spPr>
      </p:pic>
      <p:pic>
        <p:nvPicPr>
          <p:cNvPr id="13" name="lanl_concentration">
            <a:hlinkClick r:id="" action="ppaction://media"/>
            <a:extLst>
              <a:ext uri="{FF2B5EF4-FFF2-40B4-BE49-F238E27FC236}">
                <a16:creationId xmlns:a16="http://schemas.microsoft.com/office/drawing/2014/main" id="{51A123FE-F603-4EAD-8EE6-0FFA9219C6F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26112" y="2265553"/>
            <a:ext cx="3438000" cy="1375200"/>
          </a:xfrm>
          <a:prstGeom prst="rect">
            <a:avLst/>
          </a:prstGeom>
        </p:spPr>
      </p:pic>
      <p:pic>
        <p:nvPicPr>
          <p:cNvPr id="14" name="melbourne_concentration">
            <a:hlinkClick r:id="" action="ppaction://media"/>
            <a:extLst>
              <a:ext uri="{FF2B5EF4-FFF2-40B4-BE49-F238E27FC236}">
                <a16:creationId xmlns:a16="http://schemas.microsoft.com/office/drawing/2014/main" id="{37C6809A-A7B0-49C2-B14E-6B757BCCCBD5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-182380" y="3624111"/>
            <a:ext cx="3438000" cy="1375200"/>
          </a:xfrm>
          <a:prstGeom prst="rect">
            <a:avLst/>
          </a:prstGeom>
        </p:spPr>
      </p:pic>
      <p:pic>
        <p:nvPicPr>
          <p:cNvPr id="16" name="stuttgart_concentration">
            <a:hlinkClick r:id="" action="ppaction://media"/>
            <a:extLst>
              <a:ext uri="{FF2B5EF4-FFF2-40B4-BE49-F238E27FC236}">
                <a16:creationId xmlns:a16="http://schemas.microsoft.com/office/drawing/2014/main" id="{A97AE8B5-DF4D-4F83-AB73-D6A1E8DA7435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926242" y="3624111"/>
            <a:ext cx="3438000" cy="13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5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5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2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3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Austin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pic>
        <p:nvPicPr>
          <p:cNvPr id="8" name="austin_saturation">
            <a:hlinkClick r:id="" action="ppaction://media"/>
            <a:extLst>
              <a:ext uri="{FF2B5EF4-FFF2-40B4-BE49-F238E27FC236}">
                <a16:creationId xmlns:a16="http://schemas.microsoft.com/office/drawing/2014/main" id="{9B80485F-44DB-458B-93D9-74987B3B1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399999" cy="2160000"/>
          </a:xfrm>
          <a:prstGeom prst="rect">
            <a:avLst/>
          </a:prstGeom>
        </p:spPr>
      </p:pic>
      <p:pic>
        <p:nvPicPr>
          <p:cNvPr id="9" name="austin_concentration">
            <a:hlinkClick r:id="" action="ppaction://media"/>
            <a:extLst>
              <a:ext uri="{FF2B5EF4-FFF2-40B4-BE49-F238E27FC236}">
                <a16:creationId xmlns:a16="http://schemas.microsoft.com/office/drawing/2014/main" id="{5DFD7592-FD94-48E0-9C9E-D204205DF6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CSIRO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pic>
        <p:nvPicPr>
          <p:cNvPr id="4" name="csiro_saturation">
            <a:hlinkClick r:id="" action="ppaction://media"/>
            <a:extLst>
              <a:ext uri="{FF2B5EF4-FFF2-40B4-BE49-F238E27FC236}">
                <a16:creationId xmlns:a16="http://schemas.microsoft.com/office/drawing/2014/main" id="{348D71CF-EB15-4410-A1DB-9B7FD9160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6000" y="936000"/>
            <a:ext cx="5400000" cy="2160000"/>
          </a:xfrm>
          <a:prstGeom prst="rect">
            <a:avLst/>
          </a:prstGeom>
        </p:spPr>
      </p:pic>
      <p:pic>
        <p:nvPicPr>
          <p:cNvPr id="8" name="csiro_concentration">
            <a:hlinkClick r:id="" action="ppaction://media"/>
            <a:extLst>
              <a:ext uri="{FF2B5EF4-FFF2-40B4-BE49-F238E27FC236}">
                <a16:creationId xmlns:a16="http://schemas.microsoft.com/office/drawing/2014/main" id="{C0DC73EF-ACE4-4C2D-9E16-55CC4E2EAB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Delft-</a:t>
            </a:r>
            <a:r>
              <a:rPr lang="en-US" dirty="0" err="1"/>
              <a:t>DARSim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pic>
        <p:nvPicPr>
          <p:cNvPr id="4" name="delft-darsim_saturation">
            <a:hlinkClick r:id="" action="ppaction://media"/>
            <a:extLst>
              <a:ext uri="{FF2B5EF4-FFF2-40B4-BE49-F238E27FC236}">
                <a16:creationId xmlns:a16="http://schemas.microsoft.com/office/drawing/2014/main" id="{0FA69030-3BCE-48C1-BF0A-CDC887A13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delft-darsim_concentration">
            <a:hlinkClick r:id="" action="ppaction://media"/>
            <a:extLst>
              <a:ext uri="{FF2B5EF4-FFF2-40B4-BE49-F238E27FC236}">
                <a16:creationId xmlns:a16="http://schemas.microsoft.com/office/drawing/2014/main" id="{239C737E-BA07-4166-905C-AFEA90E0DB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  <p:pic>
        <p:nvPicPr>
          <p:cNvPr id="9" name="delft-darsim_saturation">
            <a:hlinkClick r:id="" action="ppaction://media"/>
            <a:extLst>
              <a:ext uri="{FF2B5EF4-FFF2-40B4-BE49-F238E27FC236}">
                <a16:creationId xmlns:a16="http://schemas.microsoft.com/office/drawing/2014/main" id="{8610280A-8D5C-4044-8119-A50917114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6000" y="931500"/>
            <a:ext cx="5400000" cy="2160000"/>
          </a:xfrm>
          <a:prstGeom prst="rect">
            <a:avLst/>
          </a:prstGeom>
        </p:spPr>
      </p:pic>
      <p:pic>
        <p:nvPicPr>
          <p:cNvPr id="10" name="delft-darsim_concentration">
            <a:hlinkClick r:id="" action="ppaction://media"/>
            <a:extLst>
              <a:ext uri="{FF2B5EF4-FFF2-40B4-BE49-F238E27FC236}">
                <a16:creationId xmlns:a16="http://schemas.microsoft.com/office/drawing/2014/main" id="{37F0507F-6C23-4DBB-95B8-ABA056CDAF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44000" y="29835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1F975-2ED9-4962-AC32-8C337C17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Maps First 24 Hours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FA645-7650-4D1D-830A-788774160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Delft-DARTS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491D9F-DF58-4583-B3B6-2456E530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050949-83D0-4BF3-8244-830AFDDC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1DF080-1CD1-4529-957A-4261143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delft-darts_saturation">
            <a:hlinkClick r:id="" action="ppaction://media"/>
            <a:extLst>
              <a:ext uri="{FF2B5EF4-FFF2-40B4-BE49-F238E27FC236}">
                <a16:creationId xmlns:a16="http://schemas.microsoft.com/office/drawing/2014/main" id="{9968C97D-F3BB-4623-BFA3-71AE17507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0000" y="936000"/>
            <a:ext cx="5400000" cy="2160000"/>
          </a:xfrm>
          <a:prstGeom prst="rect">
            <a:avLst/>
          </a:prstGeom>
        </p:spPr>
      </p:pic>
      <p:pic>
        <p:nvPicPr>
          <p:cNvPr id="8" name="delft-darts_concentration">
            <a:hlinkClick r:id="" action="ppaction://media"/>
            <a:extLst>
              <a:ext uri="{FF2B5EF4-FFF2-40B4-BE49-F238E27FC236}">
                <a16:creationId xmlns:a16="http://schemas.microsoft.com/office/drawing/2014/main" id="{4D01A415-18CC-4963-AA63-756B9DE4C9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80000" y="298800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1119</Words>
  <Application>Microsoft Office PowerPoint</Application>
  <PresentationFormat>Bildschirmpräsentation (16:9)</PresentationFormat>
  <Paragraphs>564</Paragraphs>
  <Slides>33</Slides>
  <Notes>7</Notes>
  <HiddenSlides>0</HiddenSlides>
  <MMClips>44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6" baseType="lpstr">
      <vt:lpstr>Arial</vt:lpstr>
      <vt:lpstr>Courier New</vt:lpstr>
      <vt:lpstr>Uni_Stuttgart</vt:lpstr>
      <vt:lpstr>PowerPoint-Präsentation</vt:lpstr>
      <vt:lpstr>Reported Results Dense Data Time Series</vt:lpstr>
      <vt:lpstr>Time Series: Total CO2 Mass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Spatial Maps First 24 Hours</vt:lpstr>
      <vt:lpstr>Time Series: Pressure</vt:lpstr>
      <vt:lpstr>Time Series: Pressure Zoom into Values</vt:lpstr>
      <vt:lpstr>Time Series: Pressure Zoom into Time</vt:lpstr>
      <vt:lpstr>Time Series: Box A</vt:lpstr>
      <vt:lpstr>Time Series: Box B</vt:lpstr>
      <vt:lpstr>Time Series: Box C</vt:lpstr>
      <vt:lpstr>Modeling Choices</vt:lpstr>
      <vt:lpstr>Spatial Parameters: Permeability [m2]</vt:lpstr>
      <vt:lpstr>Spatial Parameters: Porosity [-]</vt:lpstr>
      <vt:lpstr>Spatial Parameters: S_lr</vt:lpstr>
      <vt:lpstr>Spatial Parameters: S_gr</vt:lpstr>
      <vt:lpstr>Spatial Parameters: pEntry [N/m2]</vt:lpstr>
      <vt:lpstr>Spatial Parameters: kr_l, end </vt:lpstr>
      <vt:lpstr>Spatial Parameters: kr_g, end</vt:lpstr>
      <vt:lpstr>What‘s next? I</vt:lpstr>
      <vt:lpstr>What‘s next? II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bernd</cp:lastModifiedBy>
  <cp:revision>867</cp:revision>
  <dcterms:created xsi:type="dcterms:W3CDTF">2020-08-24T09:11:04Z</dcterms:created>
  <dcterms:modified xsi:type="dcterms:W3CDTF">2022-02-17T16:02:14Z</dcterms:modified>
</cp:coreProperties>
</file>